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66" r:id="rId2"/>
    <p:sldId id="269" r:id="rId3"/>
    <p:sldId id="289" r:id="rId4"/>
    <p:sldId id="276" r:id="rId5"/>
    <p:sldId id="291" r:id="rId6"/>
    <p:sldId id="298" r:id="rId7"/>
    <p:sldId id="299" r:id="rId8"/>
    <p:sldId id="274" r:id="rId9"/>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146" userDrawn="1">
          <p15:clr>
            <a:srgbClr val="A4A3A4"/>
          </p15:clr>
        </p15:guide>
        <p15:guide id="2" orient="horz" pos="1620" userDrawn="1">
          <p15:clr>
            <a:srgbClr val="A4A3A4"/>
          </p15:clr>
        </p15:guide>
        <p15:guide id="3" orient="horz" pos="179" userDrawn="1">
          <p15:clr>
            <a:srgbClr val="A4A3A4"/>
          </p15:clr>
        </p15:guide>
        <p15:guide id="4" orient="horz" pos="2936" userDrawn="1">
          <p15:clr>
            <a:srgbClr val="A4A3A4"/>
          </p15:clr>
        </p15:guide>
        <p15:guide id="5" orient="horz" pos="809" userDrawn="1">
          <p15:clr>
            <a:srgbClr val="A4A3A4"/>
          </p15:clr>
        </p15:guide>
        <p15:guide id="6" orient="horz" pos="520" userDrawn="1">
          <p15:clr>
            <a:srgbClr val="A4A3A4"/>
          </p15:clr>
        </p15:guide>
        <p15:guide id="7" pos="5556" userDrawn="1">
          <p15:clr>
            <a:srgbClr val="A4A3A4"/>
          </p15:clr>
        </p15:guide>
        <p15:guide id="8" pos="249" userDrawn="1">
          <p15:clr>
            <a:srgbClr val="A4A3A4"/>
          </p15:clr>
        </p15:guide>
        <p15:guide id="9"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122B"/>
    <a:srgbClr val="8A857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0C2D8-FC3B-A84F-B6CE-FEEEEC66482A}" v="8" dt="2023-11-07T14:31:36.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3258"/>
  </p:normalViewPr>
  <p:slideViewPr>
    <p:cSldViewPr snapToGrid="0">
      <p:cViewPr varScale="1">
        <p:scale>
          <a:sx n="162" d="100"/>
          <a:sy n="162" d="100"/>
        </p:scale>
        <p:origin x="304" y="184"/>
      </p:cViewPr>
      <p:guideLst>
        <p:guide orient="horz" pos="146"/>
        <p:guide orient="horz" pos="1620"/>
        <p:guide orient="horz" pos="179"/>
        <p:guide orient="horz" pos="2936"/>
        <p:guide orient="horz" pos="809"/>
        <p:guide orient="horz" pos="520"/>
        <p:guide pos="5556"/>
        <p:guide pos="24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E6890E1-32F7-4BB9-BD7D-BAEC8E384EE8}" type="datetime1">
              <a:rPr lang="en-US" altLang="en-US"/>
              <a:pPr/>
              <a:t>11/7/23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D80652-3E7B-4F31-9135-E9386C8A87B3}" type="slidenum">
              <a:rPr lang="en-US" altLang="en-US"/>
              <a:pPr/>
              <a:t>‹#›</a:t>
            </a:fld>
            <a:endParaRPr lang="en-US" altLang="en-US"/>
          </a:p>
        </p:txBody>
      </p:sp>
    </p:spTree>
    <p:extLst>
      <p:ext uri="{BB962C8B-B14F-4D97-AF65-F5344CB8AC3E}">
        <p14:creationId xmlns:p14="http://schemas.microsoft.com/office/powerpoint/2010/main" val="3433444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2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EFDF52-FA57-44AE-B620-D0CF8AD5C17A}" type="slidenum">
              <a:rPr lang="en-GB" altLang="en-US"/>
              <a:pPr/>
              <a:t>‹#›</a:t>
            </a:fld>
            <a:endParaRPr lang="en-GB" altLang="en-US"/>
          </a:p>
        </p:txBody>
      </p:sp>
    </p:spTree>
    <p:extLst>
      <p:ext uri="{BB962C8B-B14F-4D97-AF65-F5344CB8AC3E}">
        <p14:creationId xmlns:p14="http://schemas.microsoft.com/office/powerpoint/2010/main" val="39092920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95536" y="2427734"/>
            <a:ext cx="8424862" cy="619041"/>
          </a:xfrm>
        </p:spPr>
        <p:txBody>
          <a:bodyPr/>
          <a:lstStyle>
            <a:lvl1pPr algn="l">
              <a:defRPr sz="4000" b="1" i="0">
                <a:solidFill>
                  <a:schemeClr val="bg1"/>
                </a:solidFill>
                <a:latin typeface="Arial" charset="0"/>
                <a:ea typeface="Arial" charset="0"/>
                <a:cs typeface="Arial" charset="0"/>
              </a:defRPr>
            </a:lvl1pPr>
          </a:lstStyle>
          <a:p>
            <a:r>
              <a:rPr lang="en-US"/>
              <a:t>Title here (Cover option 2)</a:t>
            </a:r>
          </a:p>
        </p:txBody>
      </p:sp>
      <p:sp>
        <p:nvSpPr>
          <p:cNvPr id="7" name="Content Placeholder 2"/>
          <p:cNvSpPr>
            <a:spLocks noGrp="1"/>
          </p:cNvSpPr>
          <p:nvPr>
            <p:ph idx="1" hasCustomPrompt="1"/>
          </p:nvPr>
        </p:nvSpPr>
        <p:spPr>
          <a:xfrm>
            <a:off x="401495" y="3147814"/>
            <a:ext cx="8424862" cy="417546"/>
          </a:xfrm>
        </p:spPr>
        <p:txBody>
          <a:bodyPr/>
          <a:lstStyle>
            <a:lvl1pPr marL="0" indent="0" algn="l">
              <a:buClr>
                <a:srgbClr val="C9122B"/>
              </a:buClr>
              <a:buFont typeface="Lucida Grande"/>
              <a:buNone/>
              <a:defRPr sz="2800">
                <a:solidFill>
                  <a:schemeClr val="bg1"/>
                </a:solidFill>
              </a:defRPr>
            </a:lvl1pPr>
            <a:lvl2pPr marL="347659" indent="-166686">
              <a:buClr>
                <a:srgbClr val="C9122B"/>
              </a:buClr>
              <a:buFont typeface="Lucida Grande"/>
              <a:buChar char="■"/>
              <a:defRPr/>
            </a:lvl2pPr>
            <a:lvl3pPr marL="538158" indent="-188911">
              <a:buClr>
                <a:srgbClr val="C9122B"/>
              </a:buClr>
              <a:buFont typeface="Lucida Grande"/>
              <a:buChar char="■"/>
              <a:defRPr/>
            </a:lvl3pPr>
            <a:lvl4pPr marL="712781" indent="-173037">
              <a:buClr>
                <a:srgbClr val="C9122B"/>
              </a:buClr>
              <a:buFont typeface="Lucida Grande"/>
              <a:buChar char="■"/>
              <a:defRPr sz="1800"/>
            </a:lvl4pPr>
            <a:lvl5pPr marL="898516" indent="-184148">
              <a:buClr>
                <a:srgbClr val="C9122B"/>
              </a:buClr>
              <a:buFont typeface="Lucida Grande"/>
              <a:buChar char="■"/>
              <a:defRPr sz="1800"/>
            </a:lvl5pPr>
          </a:lstStyle>
          <a:p>
            <a:pPr lvl="0"/>
            <a:r>
              <a:rPr lang="en-US"/>
              <a:t>Subtitle here</a:t>
            </a:r>
          </a:p>
        </p:txBody>
      </p:sp>
    </p:spTree>
    <p:extLst>
      <p:ext uri="{BB962C8B-B14F-4D97-AF65-F5344CB8AC3E}">
        <p14:creationId xmlns:p14="http://schemas.microsoft.com/office/powerpoint/2010/main" val="96164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71687" y="357505"/>
            <a:ext cx="7199299" cy="730554"/>
          </a:xfrm>
        </p:spPr>
        <p:txBody>
          <a:bodyPr/>
          <a:lstStyle>
            <a:lvl1pPr>
              <a:defRPr b="1" i="0">
                <a:solidFill>
                  <a:schemeClr val="tx1"/>
                </a:solidFill>
                <a:latin typeface="Arial" charset="0"/>
                <a:ea typeface="Arial" charset="0"/>
                <a:cs typeface="Arial" charset="0"/>
              </a:defRPr>
            </a:lvl1pPr>
          </a:lstStyle>
          <a:p>
            <a:r>
              <a:rPr lang="en-US"/>
              <a:t>Heading here (Section divider slide)</a:t>
            </a:r>
          </a:p>
        </p:txBody>
      </p:sp>
      <p:sp>
        <p:nvSpPr>
          <p:cNvPr id="13" name="Content Placeholder 2"/>
          <p:cNvSpPr>
            <a:spLocks noGrp="1"/>
          </p:cNvSpPr>
          <p:nvPr>
            <p:ph idx="1" hasCustomPrompt="1"/>
          </p:nvPr>
        </p:nvSpPr>
        <p:spPr>
          <a:xfrm>
            <a:off x="971685" y="1059583"/>
            <a:ext cx="7200800" cy="3348371"/>
          </a:xfrm>
        </p:spPr>
        <p:txBody>
          <a:bodyPr/>
          <a:lstStyle>
            <a:lvl1pPr marL="179386" indent="-179386">
              <a:buClr>
                <a:srgbClr val="C9122B"/>
              </a:buClr>
              <a:buFont typeface="Lucida Grande"/>
              <a:buChar char="■"/>
              <a:defRPr/>
            </a:lvl1pPr>
            <a:lvl2pPr marL="347659" indent="-166686">
              <a:buClr>
                <a:srgbClr val="C9122B"/>
              </a:buClr>
              <a:buFont typeface="Lucida Grande"/>
              <a:buChar char="■"/>
              <a:defRPr/>
            </a:lvl2pPr>
            <a:lvl3pPr marL="538158" indent="-188911">
              <a:buClr>
                <a:srgbClr val="C9122B"/>
              </a:buClr>
              <a:buFont typeface="Lucida Grande"/>
              <a:buChar char="■"/>
              <a:defRPr/>
            </a:lvl3pPr>
            <a:lvl4pPr marL="712781" indent="-173037">
              <a:buClr>
                <a:srgbClr val="C9122B"/>
              </a:buClr>
              <a:buFont typeface="Lucida Grande"/>
              <a:buChar char="■"/>
              <a:defRPr sz="1800"/>
            </a:lvl4pPr>
            <a:lvl5pPr marL="899991" indent="-183598">
              <a:buClr>
                <a:srgbClr val="C9122B"/>
              </a:buClr>
              <a:buSzPct val="110000"/>
              <a:buFont typeface="Lucida Grande"/>
              <a:buChar char="■"/>
              <a:defRPr sz="1800"/>
            </a:lvl5pPr>
          </a:lstStyle>
          <a:p>
            <a:pPr lvl="0"/>
            <a:r>
              <a:rPr lang="en-US"/>
              <a:t>Content or subheading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12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316" y="1005576"/>
            <a:ext cx="8423206" cy="648072"/>
          </a:xfrm>
        </p:spPr>
        <p:txBody>
          <a:bodyPr/>
          <a:lstStyle>
            <a:lvl1pPr>
              <a:defRPr b="1" i="0">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395288" y="1707655"/>
            <a:ext cx="8424862" cy="2970331"/>
          </a:xfrm>
        </p:spPr>
        <p:txBody>
          <a:bodyPr/>
          <a:lstStyle>
            <a:lvl1pPr marL="179386" indent="-179386">
              <a:buClr>
                <a:srgbClr val="C9122B"/>
              </a:buClr>
              <a:buFont typeface="Lucida Grande"/>
              <a:buChar char="■"/>
              <a:defRPr/>
            </a:lvl1pPr>
            <a:lvl2pPr marL="347659" indent="-166686">
              <a:buClr>
                <a:srgbClr val="C9122B"/>
              </a:buClr>
              <a:buFont typeface="Lucida Grande"/>
              <a:buChar char="■"/>
              <a:defRPr/>
            </a:lvl2pPr>
            <a:lvl3pPr marL="538158" indent="-188911">
              <a:buClr>
                <a:srgbClr val="C9122B"/>
              </a:buClr>
              <a:buFont typeface="Lucida Grande"/>
              <a:buChar char="■"/>
              <a:defRPr/>
            </a:lvl3pPr>
            <a:lvl4pPr marL="712781" indent="-173037">
              <a:buClr>
                <a:srgbClr val="C9122B"/>
              </a:buClr>
              <a:buFont typeface="Lucida Grande"/>
              <a:buChar char="■"/>
              <a:defRPr sz="1800"/>
            </a:lvl4pPr>
            <a:lvl5pPr marL="899991" indent="-183598">
              <a:buClr>
                <a:srgbClr val="C9122B"/>
              </a:buClr>
              <a:buSzPct val="110000"/>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61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707654"/>
            <a:ext cx="4032696" cy="2952452"/>
          </a:xfrm>
        </p:spPr>
        <p:txBody>
          <a:bodyPr/>
          <a:lstStyle>
            <a:lvl1pPr marL="179386" indent="-179386">
              <a:buClr>
                <a:srgbClr val="C9122B"/>
              </a:buClr>
              <a:buFont typeface="Lucida Grande"/>
              <a:buChar char="■"/>
              <a:defRPr sz="2400"/>
            </a:lvl1pPr>
            <a:lvl2pPr marL="347659" indent="-166686">
              <a:buClr>
                <a:srgbClr val="C9122B"/>
              </a:buClr>
              <a:buFont typeface="Lucida Grande"/>
              <a:buChar char="■"/>
              <a:defRPr sz="2200"/>
            </a:lvl2pPr>
            <a:lvl3pPr marL="538158" indent="-188911">
              <a:buClr>
                <a:srgbClr val="C9122B"/>
              </a:buClr>
              <a:buFont typeface="Lucida Grande"/>
              <a:buChar char="■"/>
              <a:defRPr sz="2000"/>
            </a:lvl3pPr>
            <a:lvl4pPr marL="712781" indent="-173037">
              <a:buClr>
                <a:srgbClr val="C9122B"/>
              </a:buClr>
              <a:buFont typeface="Lucida Grande"/>
              <a:buChar char="■"/>
              <a:defRPr sz="1800"/>
            </a:lvl4pPr>
            <a:lvl5pPr marL="898516" indent="-184148">
              <a:buClr>
                <a:srgbClr val="C9122B"/>
              </a:buClr>
              <a:buFont typeface="Lucida Grande"/>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6016" y="1707654"/>
            <a:ext cx="4104134" cy="2952452"/>
          </a:xfrm>
        </p:spPr>
        <p:txBody>
          <a:bodyPr/>
          <a:lstStyle>
            <a:lvl1pPr marL="179386" indent="-179386">
              <a:buClr>
                <a:srgbClr val="C9122B"/>
              </a:buClr>
              <a:buFont typeface="Lucida Grande"/>
              <a:buChar char="■"/>
              <a:defRPr sz="2400"/>
            </a:lvl1pPr>
            <a:lvl2pPr marL="347659" indent="-166686">
              <a:buClr>
                <a:srgbClr val="C9122B"/>
              </a:buClr>
              <a:buFont typeface="Lucida Grande"/>
              <a:buChar char="■"/>
              <a:defRPr sz="2200"/>
            </a:lvl2pPr>
            <a:lvl3pPr marL="538158" indent="-188911">
              <a:buClr>
                <a:srgbClr val="C9122B"/>
              </a:buClr>
              <a:buFont typeface="Lucida Grande"/>
              <a:buChar char="■"/>
              <a:defRPr sz="2000"/>
            </a:lvl3pPr>
            <a:lvl4pPr marL="712781" indent="-173037">
              <a:buClr>
                <a:srgbClr val="C9122B"/>
              </a:buClr>
              <a:buFont typeface="Lucida Grande"/>
              <a:buChar char="■"/>
              <a:defRPr sz="1800"/>
            </a:lvl4pPr>
            <a:lvl5pPr marL="898516" indent="-184148">
              <a:buClr>
                <a:srgbClr val="C9122B"/>
              </a:buClr>
              <a:buFont typeface="Lucida Grande"/>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95288" y="1005576"/>
            <a:ext cx="8424862" cy="648072"/>
          </a:xfrm>
        </p:spPr>
        <p:txBody>
          <a:bodyPr/>
          <a:lstStyle>
            <a:lvl1pPr>
              <a:defRPr b="1" i="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83262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07655"/>
            <a:ext cx="4419600" cy="2952452"/>
          </a:xfrm>
        </p:spPr>
        <p:txBody>
          <a:bodyPr/>
          <a:lstStyle>
            <a:lvl1pPr>
              <a:defRPr sz="2400"/>
            </a:lvl1pPr>
            <a:lvl2pPr>
              <a:defRPr sz="2200"/>
            </a:lvl2pPr>
            <a:lvl3pPr>
              <a:defRPr sz="2000"/>
            </a:lvl3pPr>
            <a:lvl4pPr>
              <a:defRPr sz="1800"/>
            </a:lvl4pPr>
            <a:lvl5pPr>
              <a:buSzPct val="131000"/>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2"/>
          <p:cNvSpPr>
            <a:spLocks noGrp="1"/>
          </p:cNvSpPr>
          <p:nvPr>
            <p:ph type="pic" idx="10"/>
          </p:nvPr>
        </p:nvSpPr>
        <p:spPr>
          <a:xfrm>
            <a:off x="5004048" y="1707655"/>
            <a:ext cx="3816102" cy="1728192"/>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8" name="Title 1"/>
          <p:cNvSpPr>
            <a:spLocks noGrp="1"/>
          </p:cNvSpPr>
          <p:nvPr>
            <p:ph type="title"/>
          </p:nvPr>
        </p:nvSpPr>
        <p:spPr>
          <a:xfrm>
            <a:off x="395288" y="1005576"/>
            <a:ext cx="8424862" cy="648072"/>
          </a:xfrm>
        </p:spPr>
        <p:txBody>
          <a:bodyPr/>
          <a:lstStyle>
            <a:lvl1pPr>
              <a:defRPr b="1" i="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18820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3600450"/>
            <a:ext cx="5624512" cy="425054"/>
          </a:xfrm>
        </p:spPr>
        <p:txBody>
          <a:bodyPr anchor="b"/>
          <a:lstStyle>
            <a:lvl1pPr algn="l">
              <a:defRPr sz="2000" b="1" i="0">
                <a:solidFill>
                  <a:srgbClr val="8A857E"/>
                </a:solidFill>
                <a:latin typeface="Arial" charset="0"/>
                <a:ea typeface="Arial" charset="0"/>
                <a:cs typeface="Arial" charset="0"/>
              </a:defRPr>
            </a:lvl1pPr>
          </a:lstStyle>
          <a:p>
            <a:r>
              <a:rPr lang="en-US"/>
              <a:t>Click to edit Master title style</a:t>
            </a:r>
          </a:p>
        </p:txBody>
      </p:sp>
      <p:sp>
        <p:nvSpPr>
          <p:cNvPr id="3" name="Picture Placeholder 2"/>
          <p:cNvSpPr>
            <a:spLocks noGrp="1"/>
          </p:cNvSpPr>
          <p:nvPr>
            <p:ph type="pic" idx="1"/>
          </p:nvPr>
        </p:nvSpPr>
        <p:spPr>
          <a:xfrm>
            <a:off x="395288" y="1005578"/>
            <a:ext cx="5624512" cy="254010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95288" y="4074338"/>
            <a:ext cx="5624512" cy="603647"/>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59423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993153"/>
            <a:ext cx="8424862" cy="3738838"/>
          </a:xfrm>
        </p:spPr>
        <p:txBody>
          <a:bodyPr/>
          <a:lstStyle>
            <a:lvl1pPr marL="179386" indent="-179386">
              <a:buClr>
                <a:srgbClr val="C9122B"/>
              </a:buClr>
              <a:buFont typeface="Lucida Grande"/>
              <a:buChar char="■"/>
              <a:defRPr/>
            </a:lvl1pPr>
            <a:lvl2pPr marL="347659" indent="-166686">
              <a:buClr>
                <a:srgbClr val="C9122B"/>
              </a:buClr>
              <a:buFont typeface="Lucida Grande"/>
              <a:buChar char="■"/>
              <a:defRPr/>
            </a:lvl2pPr>
            <a:lvl3pPr marL="538158" indent="-188911">
              <a:buClr>
                <a:srgbClr val="C9122B"/>
              </a:buClr>
              <a:buFont typeface="Lucida Grande"/>
              <a:buChar char="■"/>
              <a:defRPr/>
            </a:lvl3pPr>
            <a:lvl4pPr marL="712781" indent="-173037">
              <a:buClr>
                <a:srgbClr val="C9122B"/>
              </a:buClr>
              <a:buFont typeface="Lucida Grande"/>
              <a:buChar char="■"/>
              <a:defRPr sz="1800"/>
            </a:lvl4pPr>
            <a:lvl5pPr marL="898516" indent="-184148">
              <a:buClr>
                <a:srgbClr val="C9122B"/>
              </a:buClr>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66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18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3" y="1493385"/>
            <a:ext cx="8069263" cy="454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3400" y="1951775"/>
            <a:ext cx="8070850" cy="272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3" r:id="rId4"/>
    <p:sldLayoutId id="2147483684" r:id="rId5"/>
    <p:sldLayoutId id="2147483685" r:id="rId6"/>
    <p:sldLayoutId id="2147483686" r:id="rId7"/>
    <p:sldLayoutId id="2147483687" r:id="rId8"/>
  </p:sldLayoutIdLst>
  <p:txStyles>
    <p:titleStyle>
      <a:lvl1pPr algn="l" rtl="0" eaLnBrk="1" fontAlgn="base" hangingPunct="1">
        <a:spcBef>
          <a:spcPct val="0"/>
        </a:spcBef>
        <a:spcAft>
          <a:spcPct val="0"/>
        </a:spcAft>
        <a:defRPr sz="2800" b="1">
          <a:solidFill>
            <a:schemeClr val="tx1"/>
          </a:solidFill>
          <a:latin typeface="+mn-lt"/>
          <a:ea typeface="ＭＳ Ｐゴシック" pitchFamily="-65" charset="-128"/>
          <a:cs typeface="ＭＳ Ｐゴシック" pitchFamily="-65" charset="-128"/>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196" algn="l" rtl="0" eaLnBrk="1" fontAlgn="base" hangingPunct="1">
        <a:spcBef>
          <a:spcPct val="0"/>
        </a:spcBef>
        <a:spcAft>
          <a:spcPct val="0"/>
        </a:spcAft>
        <a:defRPr sz="2200" b="1">
          <a:solidFill>
            <a:schemeClr val="tx2"/>
          </a:solidFill>
          <a:latin typeface="Arial" pitchFamily="-110" charset="0"/>
        </a:defRPr>
      </a:lvl6pPr>
      <a:lvl7pPr marL="914391" algn="l" rtl="0" eaLnBrk="1" fontAlgn="base" hangingPunct="1">
        <a:spcBef>
          <a:spcPct val="0"/>
        </a:spcBef>
        <a:spcAft>
          <a:spcPct val="0"/>
        </a:spcAft>
        <a:defRPr sz="2200" b="1">
          <a:solidFill>
            <a:schemeClr val="tx2"/>
          </a:solidFill>
          <a:latin typeface="Arial" pitchFamily="-110" charset="0"/>
        </a:defRPr>
      </a:lvl7pPr>
      <a:lvl8pPr marL="1371587" algn="l" rtl="0" eaLnBrk="1" fontAlgn="base" hangingPunct="1">
        <a:spcBef>
          <a:spcPct val="0"/>
        </a:spcBef>
        <a:spcAft>
          <a:spcPct val="0"/>
        </a:spcAft>
        <a:defRPr sz="2200" b="1">
          <a:solidFill>
            <a:schemeClr val="tx2"/>
          </a:solidFill>
          <a:latin typeface="Arial" pitchFamily="-110" charset="0"/>
        </a:defRPr>
      </a:lvl8pPr>
      <a:lvl9pPr marL="1828782" algn="l" rtl="0" eaLnBrk="1" fontAlgn="base" hangingPunct="1">
        <a:spcBef>
          <a:spcPct val="0"/>
        </a:spcBef>
        <a:spcAft>
          <a:spcPct val="0"/>
        </a:spcAft>
        <a:defRPr sz="2200" b="1">
          <a:solidFill>
            <a:schemeClr val="tx2"/>
          </a:solidFill>
          <a:latin typeface="Arial" pitchFamily="-110" charset="0"/>
        </a:defRPr>
      </a:lvl9pPr>
    </p:titleStyle>
    <p:bodyStyle>
      <a:lvl1pPr marL="179386" indent="-179386" algn="l" rtl="0" eaLnBrk="1" fontAlgn="base" hangingPunct="1">
        <a:spcBef>
          <a:spcPct val="0"/>
        </a:spcBef>
        <a:spcAft>
          <a:spcPct val="0"/>
        </a:spcAft>
        <a:buClr>
          <a:srgbClr val="C9122B"/>
        </a:buClr>
        <a:buSzPct val="90000"/>
        <a:buFont typeface="Lucida Grande"/>
        <a:buChar char="■"/>
        <a:defRPr sz="2400">
          <a:solidFill>
            <a:schemeClr val="tx1"/>
          </a:solidFill>
          <a:latin typeface="+mn-lt"/>
          <a:ea typeface="ＭＳ Ｐゴシック" pitchFamily="-65" charset="-128"/>
          <a:cs typeface="ＭＳ Ｐゴシック" pitchFamily="-65" charset="-128"/>
        </a:defRPr>
      </a:lvl1pPr>
      <a:lvl2pPr marL="347659" indent="-166686" algn="l" rtl="0" eaLnBrk="1" fontAlgn="base" hangingPunct="1">
        <a:spcBef>
          <a:spcPct val="0"/>
        </a:spcBef>
        <a:spcAft>
          <a:spcPct val="0"/>
        </a:spcAft>
        <a:buClr>
          <a:srgbClr val="C9122B"/>
        </a:buClr>
        <a:buFont typeface="Lucida Grande"/>
        <a:buChar char="■"/>
        <a:defRPr sz="2200">
          <a:solidFill>
            <a:schemeClr val="tx1"/>
          </a:solidFill>
          <a:latin typeface="+mn-lt"/>
          <a:ea typeface="ＭＳ Ｐゴシック" pitchFamily="-110" charset="-128"/>
        </a:defRPr>
      </a:lvl2pPr>
      <a:lvl3pPr marL="538158" indent="-188911" algn="l" rtl="0" eaLnBrk="1" fontAlgn="base" hangingPunct="1">
        <a:spcBef>
          <a:spcPct val="0"/>
        </a:spcBef>
        <a:spcAft>
          <a:spcPct val="0"/>
        </a:spcAft>
        <a:buClr>
          <a:srgbClr val="C9122B"/>
        </a:buClr>
        <a:buSzPct val="108000"/>
        <a:buFont typeface="Lucida Grande"/>
        <a:buChar char="■"/>
        <a:defRPr sz="2000">
          <a:solidFill>
            <a:schemeClr val="tx1"/>
          </a:solidFill>
          <a:latin typeface="+mn-lt"/>
          <a:ea typeface="ＭＳ Ｐゴシック" pitchFamily="-110" charset="-128"/>
        </a:defRPr>
      </a:lvl3pPr>
      <a:lvl4pPr marL="712781" indent="-173037" algn="l" rtl="0" eaLnBrk="1" fontAlgn="base" hangingPunct="1">
        <a:spcBef>
          <a:spcPct val="0"/>
        </a:spcBef>
        <a:spcAft>
          <a:spcPct val="0"/>
        </a:spcAft>
        <a:buClr>
          <a:srgbClr val="C9122B"/>
        </a:buClr>
        <a:buSzPct val="115000"/>
        <a:buFont typeface="Lucida Grande"/>
        <a:buChar char="■"/>
        <a:defRPr sz="1800">
          <a:solidFill>
            <a:schemeClr val="tx1"/>
          </a:solidFill>
          <a:latin typeface="+mn-lt"/>
          <a:ea typeface="ＭＳ Ｐゴシック" pitchFamily="-110" charset="-128"/>
        </a:defRPr>
      </a:lvl4pPr>
      <a:lvl5pPr marL="898516" indent="-184148" algn="l" rtl="0" eaLnBrk="1" fontAlgn="base" hangingPunct="1">
        <a:spcBef>
          <a:spcPct val="0"/>
        </a:spcBef>
        <a:spcAft>
          <a:spcPct val="0"/>
        </a:spcAft>
        <a:buClr>
          <a:srgbClr val="C9122B"/>
        </a:buClr>
        <a:buSzPct val="130000"/>
        <a:buFont typeface="Lucida Grande"/>
        <a:buChar char="■"/>
        <a:defRPr sz="1600">
          <a:solidFill>
            <a:schemeClr val="tx1"/>
          </a:solidFill>
          <a:latin typeface="+mn-lt"/>
          <a:ea typeface="ＭＳ Ｐゴシック" pitchFamily="-110" charset="-128"/>
        </a:defRPr>
      </a:lvl5pPr>
      <a:lvl6pPr marL="1355711"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6pPr>
      <a:lvl7pPr marL="1812907"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7pPr>
      <a:lvl8pPr marL="2270102"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8pPr>
      <a:lvl9pPr marL="2727298" indent="-184148" algn="l" rtl="0" eaLnBrk="1" fontAlgn="base" hangingPunct="1">
        <a:spcBef>
          <a:spcPct val="0"/>
        </a:spcBef>
        <a:spcAft>
          <a:spcPct val="0"/>
        </a:spcAft>
        <a:buChar char="•"/>
        <a:defRPr sz="2200">
          <a:solidFill>
            <a:schemeClr val="tx1"/>
          </a:solidFill>
          <a:latin typeface="+mn-lt"/>
          <a:ea typeface="ＭＳ Ｐゴシック" pitchFamily="-110"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862" y="1779661"/>
            <a:ext cx="8424862" cy="853472"/>
          </a:xfrm>
        </p:spPr>
        <p:txBody>
          <a:bodyPr/>
          <a:lstStyle/>
          <a:p>
            <a:pPr algn="ctr"/>
            <a:r>
              <a:rPr lang="en-GB" sz="2200" b="1" dirty="0">
                <a:effectLst/>
                <a:latin typeface="Times New Roman" panose="02020603050405020304" pitchFamily="18" charset="0"/>
                <a:ea typeface="Calibri" panose="020F0502020204030204" pitchFamily="34" charset="0"/>
                <a:cs typeface="Times New Roman" panose="02020603050405020304" pitchFamily="18" charset="0"/>
              </a:rPr>
              <a:t>Influence of Environmental Provisions in the Decision-Making Process of Investor-State Arbitration: Viewing through Dworkin’s Lens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b="0" dirty="0">
              <a:latin typeface="Arial"/>
              <a:cs typeface="Arial"/>
            </a:endParaRPr>
          </a:p>
        </p:txBody>
      </p:sp>
      <p:sp>
        <p:nvSpPr>
          <p:cNvPr id="3" name="Content Placeholder 2"/>
          <p:cNvSpPr>
            <a:spLocks noGrp="1"/>
          </p:cNvSpPr>
          <p:nvPr>
            <p:ph idx="1"/>
          </p:nvPr>
        </p:nvSpPr>
        <p:spPr>
          <a:xfrm>
            <a:off x="401495" y="3369732"/>
            <a:ext cx="8424862" cy="1093779"/>
          </a:xfrm>
        </p:spPr>
        <p:txBody>
          <a:bodyPr/>
          <a:lstStyle/>
          <a:p>
            <a:pPr algn="ctr"/>
            <a:r>
              <a:rPr lang="en-US" sz="2000" dirty="0"/>
              <a:t>Sekander Zulker Nayeen</a:t>
            </a:r>
          </a:p>
          <a:p>
            <a:pPr algn="ctr"/>
            <a:endParaRPr lang="en-US" sz="1200" dirty="0"/>
          </a:p>
          <a:p>
            <a:pPr algn="ctr">
              <a:lnSpc>
                <a:spcPct val="150000"/>
              </a:lnSpc>
            </a:pPr>
            <a:r>
              <a:rPr lang="en-US" sz="1200" dirty="0"/>
              <a:t>PhD Candidate, City, University of London</a:t>
            </a:r>
          </a:p>
          <a:p>
            <a:pPr algn="ctr">
              <a:lnSpc>
                <a:spcPct val="150000"/>
              </a:lnSpc>
            </a:pPr>
            <a:r>
              <a:rPr lang="en-US" sz="1200" dirty="0"/>
              <a:t>Additional District Judge, Bangladesh</a:t>
            </a:r>
          </a:p>
        </p:txBody>
      </p:sp>
    </p:spTree>
    <p:extLst>
      <p:ext uri="{BB962C8B-B14F-4D97-AF65-F5344CB8AC3E}">
        <p14:creationId xmlns:p14="http://schemas.microsoft.com/office/powerpoint/2010/main" val="3458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5" y="465514"/>
            <a:ext cx="8460817" cy="388700"/>
          </a:xfrm>
        </p:spPr>
        <p:txBody>
          <a:bodyPr/>
          <a:lstStyle/>
          <a:p>
            <a:pPr algn="ctr"/>
            <a:r>
              <a:rPr lang="en-GB" sz="2000" dirty="0">
                <a:effectLst/>
                <a:latin typeface="Calibri" panose="020F0502020204030204" pitchFamily="34" charset="0"/>
                <a:ea typeface="Calibri" panose="020F0502020204030204" pitchFamily="34" charset="0"/>
                <a:cs typeface="Times New Roman" panose="02020603050405020304" pitchFamily="18" charset="0"/>
              </a:rPr>
              <a:t>Post-1992 Rio Earth Summit</a:t>
            </a:r>
            <a:r>
              <a:rPr lang="en-GB" sz="2000" dirty="0">
                <a:effectLst/>
              </a:rPr>
              <a:t> </a:t>
            </a:r>
            <a:endParaRPr lang="en-US" sz="2000" dirty="0"/>
          </a:p>
        </p:txBody>
      </p:sp>
      <p:pic>
        <p:nvPicPr>
          <p:cNvPr id="11" name="Content Placeholder 10">
            <a:extLst>
              <a:ext uri="{FF2B5EF4-FFF2-40B4-BE49-F238E27FC236}">
                <a16:creationId xmlns:a16="http://schemas.microsoft.com/office/drawing/2014/main" id="{BBA55E61-03F9-A2B3-837C-B34262CFDD61}"/>
              </a:ext>
            </a:extLst>
          </p:cNvPr>
          <p:cNvPicPr>
            <a:picLocks noGrp="1" noChangeAspect="1"/>
          </p:cNvPicPr>
          <p:nvPr>
            <p:ph idx="1"/>
          </p:nvPr>
        </p:nvPicPr>
        <p:blipFill>
          <a:blip r:embed="rId2"/>
          <a:stretch>
            <a:fillRect/>
          </a:stretch>
        </p:blipFill>
        <p:spPr>
          <a:xfrm>
            <a:off x="846667" y="1215778"/>
            <a:ext cx="6965693" cy="3414506"/>
          </a:xfrm>
        </p:spPr>
      </p:pic>
      <p:sp>
        <p:nvSpPr>
          <p:cNvPr id="3" name="TextBox 2">
            <a:extLst>
              <a:ext uri="{FF2B5EF4-FFF2-40B4-BE49-F238E27FC236}">
                <a16:creationId xmlns:a16="http://schemas.microsoft.com/office/drawing/2014/main" id="{CC6281EA-AF82-2A99-FFE9-3C67781FC479}"/>
              </a:ext>
            </a:extLst>
          </p:cNvPr>
          <p:cNvSpPr txBox="1"/>
          <p:nvPr/>
        </p:nvSpPr>
        <p:spPr>
          <a:xfrm>
            <a:off x="846667" y="4792133"/>
            <a:ext cx="6965693" cy="215444"/>
          </a:xfrm>
          <a:prstGeom prst="rect">
            <a:avLst/>
          </a:prstGeom>
          <a:noFill/>
        </p:spPr>
        <p:txBody>
          <a:bodyPr wrap="square" rtlCol="0">
            <a:spAutoFit/>
          </a:bodyPr>
          <a:lstStyle/>
          <a:p>
            <a:pPr algn="just"/>
            <a:r>
              <a:rPr lang="en-GB" sz="800" dirty="0">
                <a:effectLst/>
                <a:latin typeface="Times New Roman" panose="02020603050405020304" pitchFamily="18" charset="0"/>
                <a:ea typeface="Calibri" panose="020F0502020204030204" pitchFamily="34" charset="0"/>
              </a:rPr>
              <a:t>Source: Rodrigo Polanco, ‘Sustainable Development in Swiss International Investment Agreements’ (2021) 31 Swiss Review of International and European Law 211</a:t>
            </a:r>
            <a:r>
              <a:rPr lang="en-GB" sz="800" dirty="0">
                <a:effectLst/>
              </a:rPr>
              <a:t> </a:t>
            </a:r>
            <a:endParaRPr lang="en-US" sz="800" dirty="0"/>
          </a:p>
        </p:txBody>
      </p:sp>
    </p:spTree>
    <p:extLst>
      <p:ext uri="{BB962C8B-B14F-4D97-AF65-F5344CB8AC3E}">
        <p14:creationId xmlns:p14="http://schemas.microsoft.com/office/powerpoint/2010/main" val="198044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DD53-BDEE-0FBF-9E12-59BA982B4B1D}"/>
              </a:ext>
            </a:extLst>
          </p:cNvPr>
          <p:cNvSpPr>
            <a:spLocks noGrp="1"/>
          </p:cNvSpPr>
          <p:nvPr>
            <p:ph type="title"/>
          </p:nvPr>
        </p:nvSpPr>
        <p:spPr>
          <a:xfrm>
            <a:off x="395316" y="469127"/>
            <a:ext cx="8423206" cy="646751"/>
          </a:xfrm>
        </p:spPr>
        <p:txBody>
          <a:bodyPr/>
          <a:lstStyle/>
          <a:p>
            <a:pPr algn="ctr"/>
            <a:r>
              <a:rPr lang="en-GB" sz="2000" dirty="0"/>
              <a:t>Read the cases for finding the application of EPPs</a:t>
            </a:r>
          </a:p>
        </p:txBody>
      </p:sp>
      <p:pic>
        <p:nvPicPr>
          <p:cNvPr id="5" name="Content Placeholder 4" descr="A person holding an object&#10;&#10;Description automatically generated with medium confidence">
            <a:extLst>
              <a:ext uri="{FF2B5EF4-FFF2-40B4-BE49-F238E27FC236}">
                <a16:creationId xmlns:a16="http://schemas.microsoft.com/office/drawing/2014/main" id="{56AC9204-C955-9C76-C92A-2CA864DD3D19}"/>
              </a:ext>
            </a:extLst>
          </p:cNvPr>
          <p:cNvPicPr>
            <a:picLocks noGrp="1" noChangeAspect="1"/>
          </p:cNvPicPr>
          <p:nvPr>
            <p:ph idx="1"/>
          </p:nvPr>
        </p:nvPicPr>
        <p:blipFill>
          <a:blip r:embed="rId2"/>
          <a:stretch>
            <a:fillRect/>
          </a:stretch>
        </p:blipFill>
        <p:spPr>
          <a:xfrm>
            <a:off x="683873" y="1270862"/>
            <a:ext cx="7847692" cy="3577364"/>
          </a:xfrm>
        </p:spPr>
      </p:pic>
      <p:sp>
        <p:nvSpPr>
          <p:cNvPr id="8" name="TextBox 7">
            <a:extLst>
              <a:ext uri="{FF2B5EF4-FFF2-40B4-BE49-F238E27FC236}">
                <a16:creationId xmlns:a16="http://schemas.microsoft.com/office/drawing/2014/main" id="{4BD129C8-72B2-9661-A3A1-A7D843FE047C}"/>
              </a:ext>
            </a:extLst>
          </p:cNvPr>
          <p:cNvSpPr txBox="1"/>
          <p:nvPr/>
        </p:nvSpPr>
        <p:spPr>
          <a:xfrm>
            <a:off x="3069203" y="4848225"/>
            <a:ext cx="5462362" cy="369332"/>
          </a:xfrm>
          <a:prstGeom prst="rect">
            <a:avLst/>
          </a:prstGeom>
          <a:noFill/>
        </p:spPr>
        <p:txBody>
          <a:bodyPr wrap="square" rtlCol="0">
            <a:spAutoFit/>
          </a:bodyPr>
          <a:lstStyle/>
          <a:p>
            <a:r>
              <a:rPr lang="en-GB" dirty="0"/>
              <a:t>Jude Law in the movie ‘Enemy at the Gate (2001)’</a:t>
            </a:r>
          </a:p>
        </p:txBody>
      </p:sp>
    </p:spTree>
    <p:extLst>
      <p:ext uri="{BB962C8B-B14F-4D97-AF65-F5344CB8AC3E}">
        <p14:creationId xmlns:p14="http://schemas.microsoft.com/office/powerpoint/2010/main" val="143526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4C6A-C685-CFF8-52F9-92E187ABEEFF}"/>
              </a:ext>
            </a:extLst>
          </p:cNvPr>
          <p:cNvSpPr>
            <a:spLocks noGrp="1"/>
          </p:cNvSpPr>
          <p:nvPr>
            <p:ph type="title"/>
          </p:nvPr>
        </p:nvSpPr>
        <p:spPr>
          <a:xfrm>
            <a:off x="395316" y="465514"/>
            <a:ext cx="8423206" cy="410140"/>
          </a:xfrm>
        </p:spPr>
        <p:txBody>
          <a:bodyPr/>
          <a:lstStyle/>
          <a:p>
            <a:pPr algn="ctr"/>
            <a:r>
              <a:rPr lang="en-GB" sz="1800" dirty="0">
                <a:latin typeface="Calibri" panose="020F0502020204030204" pitchFamily="34" charset="0"/>
                <a:cs typeface="Times New Roman" panose="02020603050405020304" pitchFamily="18" charset="0"/>
              </a:rPr>
              <a:t>Reflections on the EPP’s application in investor-State arbitrations</a:t>
            </a:r>
            <a:endParaRPr lang="en-GB" sz="1800" dirty="0"/>
          </a:p>
        </p:txBody>
      </p:sp>
      <p:graphicFrame>
        <p:nvGraphicFramePr>
          <p:cNvPr id="4" name="Table 4">
            <a:extLst>
              <a:ext uri="{FF2B5EF4-FFF2-40B4-BE49-F238E27FC236}">
                <a16:creationId xmlns:a16="http://schemas.microsoft.com/office/drawing/2014/main" id="{BD1FD4FC-D404-40CA-4CDC-97DB577FE8E9}"/>
              </a:ext>
            </a:extLst>
          </p:cNvPr>
          <p:cNvGraphicFramePr>
            <a:graphicFrameLocks noGrp="1"/>
          </p:cNvGraphicFramePr>
          <p:nvPr>
            <p:ph idx="1"/>
            <p:extLst>
              <p:ext uri="{D42A27DB-BD31-4B8C-83A1-F6EECF244321}">
                <p14:modId xmlns:p14="http://schemas.microsoft.com/office/powerpoint/2010/main" val="626076915"/>
              </p:ext>
            </p:extLst>
          </p:nvPr>
        </p:nvGraphicFramePr>
        <p:xfrm>
          <a:off x="251520" y="922149"/>
          <a:ext cx="8419004" cy="4116288"/>
        </p:xfrm>
        <a:graphic>
          <a:graphicData uri="http://schemas.openxmlformats.org/drawingml/2006/table">
            <a:tbl>
              <a:tblPr firstRow="1" bandRow="1">
                <a:tableStyleId>{5C22544A-7EE6-4342-B048-85BDC9FD1C3A}</a:tableStyleId>
              </a:tblPr>
              <a:tblGrid>
                <a:gridCol w="1267226">
                  <a:extLst>
                    <a:ext uri="{9D8B030D-6E8A-4147-A177-3AD203B41FA5}">
                      <a16:colId xmlns:a16="http://schemas.microsoft.com/office/drawing/2014/main" val="3214254150"/>
                    </a:ext>
                  </a:extLst>
                </a:gridCol>
                <a:gridCol w="1110186">
                  <a:extLst>
                    <a:ext uri="{9D8B030D-6E8A-4147-A177-3AD203B41FA5}">
                      <a16:colId xmlns:a16="http://schemas.microsoft.com/office/drawing/2014/main" val="140364226"/>
                    </a:ext>
                  </a:extLst>
                </a:gridCol>
                <a:gridCol w="2450310">
                  <a:extLst>
                    <a:ext uri="{9D8B030D-6E8A-4147-A177-3AD203B41FA5}">
                      <a16:colId xmlns:a16="http://schemas.microsoft.com/office/drawing/2014/main" val="1047949658"/>
                    </a:ext>
                  </a:extLst>
                </a:gridCol>
                <a:gridCol w="3591282">
                  <a:extLst>
                    <a:ext uri="{9D8B030D-6E8A-4147-A177-3AD203B41FA5}">
                      <a16:colId xmlns:a16="http://schemas.microsoft.com/office/drawing/2014/main" val="1108891464"/>
                    </a:ext>
                  </a:extLst>
                </a:gridCol>
              </a:tblGrid>
              <a:tr h="403551">
                <a:tc>
                  <a:txBody>
                    <a:bodyPr/>
                    <a:lstStyle/>
                    <a:p>
                      <a:pPr algn="ct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Cases</a:t>
                      </a:r>
                    </a:p>
                  </a:txBody>
                  <a:tcPr marL="68580" marR="68580" marT="0" marB="0"/>
                </a:tc>
                <a:tc>
                  <a:txBody>
                    <a:bodyPr/>
                    <a:lstStyle/>
                    <a:p>
                      <a:pPr algn="ct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IIAs</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Environmental commitments</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Tribunal’s approach</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1405214"/>
                  </a:ext>
                </a:extLst>
              </a:tr>
              <a:tr h="654637">
                <a:tc>
                  <a:txBody>
                    <a:bodyPr/>
                    <a:lstStyle/>
                    <a:p>
                      <a:pPr algn="ctr"/>
                      <a:r>
                        <a:rPr lang="en-GB" sz="1100" i="1" dirty="0" err="1">
                          <a:effectLst/>
                          <a:latin typeface="Times New Roman" panose="02020603050405020304" pitchFamily="18" charset="0"/>
                          <a:ea typeface="Calibri" panose="020F0502020204030204" pitchFamily="34" charset="0"/>
                          <a:cs typeface="Times New Roman" panose="02020603050405020304" pitchFamily="18" charset="0"/>
                        </a:rPr>
                        <a:t>Metalclad</a:t>
                      </a:r>
                      <a:r>
                        <a:rPr lang="en-GB" sz="1100" i="1" dirty="0">
                          <a:effectLst/>
                          <a:latin typeface="Times New Roman" panose="02020603050405020304" pitchFamily="18" charset="0"/>
                          <a:ea typeface="Calibri" panose="020F0502020204030204" pitchFamily="34" charset="0"/>
                          <a:cs typeface="Times New Roman" panose="02020603050405020304" pitchFamily="18" charset="0"/>
                        </a:rPr>
                        <a:t> v Mexico (2000)</a:t>
                      </a:r>
                    </a:p>
                  </a:txBody>
                  <a:tcPr marL="68580" marR="68580" marT="0" marB="0"/>
                </a:tc>
                <a:tc>
                  <a:txBody>
                    <a:bodyPr/>
                    <a:lstStyle/>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NAFTA, 1992</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Preamble </a:t>
                      </a:r>
                    </a:p>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Right to regulate for environment.</a:t>
                      </a:r>
                    </a:p>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Non-regression</a:t>
                      </a:r>
                    </a:p>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Others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lgn="just">
                        <a:buFont typeface="Arial" panose="020B0604020202020204" pitchFamily="34" charset="0"/>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Investment protection</a:t>
                      </a:r>
                    </a:p>
                    <a:p>
                      <a:pPr marL="171450" indent="-171450" algn="just">
                        <a:buFont typeface="Arial" panose="020B0604020202020204" pitchFamily="34" charset="0"/>
                        <a:buChar char="•"/>
                      </a:pPr>
                      <a:r>
                        <a:rPr lang="en-US" sz="1100" b="0" i="0" kern="1200" dirty="0">
                          <a:solidFill>
                            <a:schemeClr val="dk1"/>
                          </a:solidFill>
                          <a:effectLst/>
                          <a:latin typeface="Times New Roman" panose="02020603050405020304" pitchFamily="18" charset="0"/>
                          <a:ea typeface="+mn-ea"/>
                          <a:cs typeface="Times New Roman" panose="02020603050405020304" pitchFamily="18" charset="0"/>
                        </a:rPr>
                        <a:t>Taking the land for Environmental purpose is the same as that of for school or hospital.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1341062"/>
                  </a:ext>
                </a:extLst>
              </a:tr>
              <a:tr h="818296">
                <a:tc>
                  <a:txBody>
                    <a:bodyPr/>
                    <a:lstStyle/>
                    <a:p>
                      <a:pPr algn="ct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Methanex v US (2005)</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NAFTA, 1992</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1100" dirty="0">
                          <a:effectLst/>
                          <a:latin typeface="Times New Roman" panose="02020603050405020304" pitchFamily="18" charset="0"/>
                          <a:ea typeface="Calibri" panose="020F0502020204030204" pitchFamily="34" charset="0"/>
                          <a:cs typeface="Times New Roman" panose="02020603050405020304" pitchFamily="18" charset="0"/>
                        </a:rPr>
                        <a:t>Ditto</a:t>
                      </a:r>
                    </a:p>
                  </a:txBody>
                  <a:tcPr marL="68580" marR="68580" marT="0" marB="0"/>
                </a:tc>
                <a:tc>
                  <a:txBody>
                    <a:bodyPr/>
                    <a:lstStyle/>
                    <a:p>
                      <a:pPr marL="171450" indent="-171450" rtl="0" fontAlgn="base">
                        <a:buFont typeface="Arial" panose="020B0604020202020204" pitchFamily="34" charset="0"/>
                        <a:buChar char="•"/>
                      </a:pPr>
                      <a:r>
                        <a:rPr lang="en-US" sz="1100" b="0" i="0" kern="1200" dirty="0">
                          <a:solidFill>
                            <a:schemeClr val="dk1"/>
                          </a:solidFill>
                          <a:effectLst/>
                          <a:latin typeface="Times New Roman" panose="02020603050405020304" pitchFamily="18" charset="0"/>
                          <a:ea typeface="+mn-ea"/>
                          <a:cs typeface="Times New Roman" panose="02020603050405020304" pitchFamily="18" charset="0"/>
                        </a:rPr>
                        <a:t>Environmental Justifications considered. </a:t>
                      </a:r>
                      <a:r>
                        <a:rPr lang="en-GB" sz="1100" b="0" i="0" kern="1200" dirty="0">
                          <a:solidFill>
                            <a:schemeClr val="dk1"/>
                          </a:solidFill>
                          <a:effectLst/>
                          <a:latin typeface="Times New Roman" panose="02020603050405020304" pitchFamily="18" charset="0"/>
                          <a:ea typeface="+mn-ea"/>
                          <a:cs typeface="Times New Roman" panose="02020603050405020304" pitchFamily="18" charset="0"/>
                        </a:rPr>
                        <a:t>​</a:t>
                      </a:r>
                    </a:p>
                    <a:p>
                      <a:pPr marL="171450" indent="-171450" rtl="0" fontAlgn="base">
                        <a:buFont typeface="Arial" panose="020B0604020202020204" pitchFamily="34" charset="0"/>
                        <a:buChar char="•"/>
                      </a:pPr>
                      <a:r>
                        <a:rPr lang="en-US" sz="1100" b="0" i="0" kern="1200" dirty="0">
                          <a:solidFill>
                            <a:schemeClr val="dk1"/>
                          </a:solidFill>
                          <a:effectLst/>
                          <a:latin typeface="Times New Roman" panose="02020603050405020304" pitchFamily="18" charset="0"/>
                          <a:ea typeface="+mn-ea"/>
                          <a:cs typeface="Times New Roman" panose="02020603050405020304" pitchFamily="18" charset="0"/>
                        </a:rPr>
                        <a:t>Scientific evidence</a:t>
                      </a:r>
                    </a:p>
                    <a:p>
                      <a:pPr marL="171450" indent="-171450" rtl="0" fontAlgn="base">
                        <a:buFont typeface="Arial" panose="020B0604020202020204" pitchFamily="34" charset="0"/>
                        <a:buChar char="•"/>
                      </a:pPr>
                      <a:r>
                        <a:rPr lang="en-US" sz="1100" b="0" i="0" kern="1200" dirty="0">
                          <a:solidFill>
                            <a:schemeClr val="dk1"/>
                          </a:solidFill>
                          <a:effectLst/>
                          <a:latin typeface="Times New Roman" panose="02020603050405020304" pitchFamily="18" charset="0"/>
                          <a:ea typeface="+mn-ea"/>
                          <a:cs typeface="Times New Roman" panose="02020603050405020304" pitchFamily="18" charset="0"/>
                        </a:rPr>
                        <a:t>Transparent legislative proceedings</a:t>
                      </a:r>
                    </a:p>
                    <a:p>
                      <a:pPr marL="171450" indent="-171450" rtl="0" fontAlgn="base">
                        <a:buFont typeface="Arial" panose="020B0604020202020204" pitchFamily="34" charset="0"/>
                        <a:buChar char="•"/>
                      </a:pPr>
                      <a:r>
                        <a:rPr lang="en-GB" sz="1100" b="0" i="0" kern="1200" dirty="0">
                          <a:solidFill>
                            <a:schemeClr val="dk1"/>
                          </a:solidFill>
                          <a:effectLst/>
                          <a:latin typeface="Times New Roman" panose="02020603050405020304" pitchFamily="18" charset="0"/>
                          <a:ea typeface="+mn-ea"/>
                          <a:cs typeface="Times New Roman" panose="02020603050405020304" pitchFamily="18" charset="0"/>
                        </a:rPr>
                        <a:t>No specific inducement for legitimate expectation. </a:t>
                      </a:r>
                    </a:p>
                    <a:p>
                      <a:pPr marL="171450" indent="-171450" rtl="0" fontAlgn="base">
                        <a:buFont typeface="Arial" panose="020B0604020202020204" pitchFamily="34" charset="0"/>
                        <a:buChar char="•"/>
                      </a:pPr>
                      <a:endParaRPr lang="en-GB" sz="11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088106452"/>
                  </a:ext>
                </a:extLst>
              </a:tr>
              <a:tr h="398311">
                <a:tc>
                  <a:txBody>
                    <a:bodyPr/>
                    <a:lstStyle/>
                    <a:p>
                      <a:pPr algn="ctr"/>
                      <a:r>
                        <a:rPr lang="en-GB" sz="1100" i="1" dirty="0">
                          <a:effectLst/>
                          <a:latin typeface="Times New Roman" panose="02020603050405020304" pitchFamily="18" charset="0"/>
                          <a:ea typeface="Calibri" panose="020F0502020204030204" pitchFamily="34" charset="0"/>
                          <a:cs typeface="Times New Roman" panose="02020603050405020304" pitchFamily="18" charset="0"/>
                        </a:rPr>
                        <a:t>Glamis Gold v US (2009)</a:t>
                      </a:r>
                    </a:p>
                  </a:txBody>
                  <a:tcPr marL="68580" marR="68580" marT="0" marB="0"/>
                </a:tc>
                <a:tc>
                  <a:txBody>
                    <a:bodyPr/>
                    <a:lstStyle/>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NAFTA, 1992</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Ditto</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rtl="0" fontAlgn="base">
                        <a:buFont typeface="Arial" panose="020B0604020202020204" pitchFamily="34" charset="0"/>
                        <a:buChar char="•"/>
                      </a:pPr>
                      <a:r>
                        <a:rPr lang="en-US" sz="1100" b="0" i="0" kern="1200" dirty="0">
                          <a:solidFill>
                            <a:schemeClr val="dk1"/>
                          </a:solidFill>
                          <a:effectLst/>
                          <a:latin typeface="Times New Roman" panose="02020603050405020304" pitchFamily="18" charset="0"/>
                          <a:ea typeface="+mn-ea"/>
                          <a:cs typeface="Times New Roman" panose="02020603050405020304" pitchFamily="18" charset="0"/>
                        </a:rPr>
                        <a:t>Transparent legislative proceedings</a:t>
                      </a:r>
                    </a:p>
                    <a:p>
                      <a:pPr marL="171450" indent="-171450" rtl="0" fontAlgn="base">
                        <a:buFont typeface="Arial" panose="020B0604020202020204" pitchFamily="34" charset="0"/>
                        <a:buChar char="•"/>
                      </a:pPr>
                      <a:r>
                        <a:rPr lang="en-GB" sz="1100" b="0" i="0" kern="1200" dirty="0">
                          <a:solidFill>
                            <a:schemeClr val="dk1"/>
                          </a:solidFill>
                          <a:effectLst/>
                          <a:latin typeface="Times New Roman" panose="02020603050405020304" pitchFamily="18" charset="0"/>
                          <a:ea typeface="+mn-ea"/>
                          <a:cs typeface="Times New Roman" panose="02020603050405020304" pitchFamily="18" charset="0"/>
                        </a:rPr>
                        <a:t>No specific inducement for legitimate expectation. </a:t>
                      </a:r>
                    </a:p>
                  </a:txBody>
                  <a:tcPr marL="68580" marR="68580" marT="0" marB="0"/>
                </a:tc>
                <a:extLst>
                  <a:ext uri="{0D108BD9-81ED-4DB2-BD59-A6C34878D82A}">
                    <a16:rowId xmlns:a16="http://schemas.microsoft.com/office/drawing/2014/main" val="3362091573"/>
                  </a:ext>
                </a:extLst>
              </a:tr>
              <a:tr h="818296">
                <a:tc>
                  <a:txBody>
                    <a:bodyPr/>
                    <a:lstStyle/>
                    <a:p>
                      <a:pPr algn="ctr"/>
                      <a:r>
                        <a:rPr lang="en-GB" sz="1100" i="1" dirty="0">
                          <a:effectLst/>
                          <a:latin typeface="Times New Roman" panose="02020603050405020304" pitchFamily="18" charset="0"/>
                          <a:ea typeface="Calibri" panose="020F0502020204030204" pitchFamily="34" charset="0"/>
                          <a:cs typeface="Times New Roman" panose="02020603050405020304" pitchFamily="18" charset="0"/>
                        </a:rPr>
                        <a:t>Crystallex v Venezuela (2016)</a:t>
                      </a:r>
                    </a:p>
                  </a:txBody>
                  <a:tcPr marL="68580" marR="68580" marT="0" marB="0"/>
                </a:tc>
                <a:tc>
                  <a:txBody>
                    <a:bodyPr/>
                    <a:lstStyle/>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Canada- Venezuela BIT 1996</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Right to regulate for environment</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lgn="just">
                        <a:buFont typeface="Arial" panose="020B0604020202020204" pitchFamily="34" charset="0"/>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Right to regulate for environmental protection was considered.</a:t>
                      </a:r>
                    </a:p>
                    <a:p>
                      <a:pPr marL="171450" indent="-171450" algn="just">
                        <a:buFont typeface="Arial" panose="020B0604020202020204" pitchFamily="34" charset="0"/>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But, decided against the State based on the transparency issue in denying the permit. </a:t>
                      </a:r>
                    </a:p>
                    <a:p>
                      <a:pPr marL="171450" indent="-171450" algn="just">
                        <a:buFont typeface="Arial" panose="020B0604020202020204" pitchFamily="34" charset="0"/>
                        <a:buChar char="•"/>
                      </a:pP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3046558"/>
                  </a:ext>
                </a:extLst>
              </a:tr>
              <a:tr h="967466">
                <a:tc>
                  <a:txBody>
                    <a:bodyPr/>
                    <a:lstStyle/>
                    <a:p>
                      <a:pPr algn="ctr"/>
                      <a:r>
                        <a:rPr lang="en-GB" sz="1100" i="1" dirty="0">
                          <a:effectLst/>
                          <a:latin typeface="Times New Roman" panose="02020603050405020304" pitchFamily="18" charset="0"/>
                          <a:ea typeface="Calibri" panose="020F0502020204030204" pitchFamily="34" charset="0"/>
                          <a:cs typeface="Times New Roman" panose="02020603050405020304" pitchFamily="18" charset="0"/>
                        </a:rPr>
                        <a:t>Eco Oro v Colombia (2021)</a:t>
                      </a:r>
                    </a:p>
                  </a:txBody>
                  <a:tcPr marL="68580" marR="68580" marT="0" marB="0"/>
                </a:tc>
                <a:tc>
                  <a:txBody>
                    <a:bodyPr/>
                    <a:lstStyle/>
                    <a:p>
                      <a:pPr algn="just"/>
                      <a:r>
                        <a:rPr lang="en-GB" sz="1100" dirty="0">
                          <a:effectLst/>
                          <a:latin typeface="Times New Roman" panose="02020603050405020304" pitchFamily="18" charset="0"/>
                          <a:ea typeface="Calibri" panose="020F0502020204030204" pitchFamily="34" charset="0"/>
                          <a:cs typeface="Times New Roman" panose="02020603050405020304" pitchFamily="18" charset="0"/>
                        </a:rPr>
                        <a:t>Canada- Colombia FTA 2008</a:t>
                      </a:r>
                    </a:p>
                    <a:p>
                      <a:pPr algn="just"/>
                      <a:r>
                        <a:rPr lang="en-GB" sz="1100" dirty="0">
                          <a:effectLst/>
                          <a:latin typeface="Times New Roman" panose="02020603050405020304" pitchFamily="18" charset="0"/>
                          <a:ea typeface="Calibri" panose="020F0502020204030204" pitchFamily="34" charset="0"/>
                          <a:cs typeface="Times New Roman" panose="02020603050405020304" pitchFamily="18" charset="0"/>
                        </a:rPr>
                        <a:t>[New Generation Treaty]</a:t>
                      </a:r>
                    </a:p>
                  </a:txBody>
                  <a:tcPr marL="68580" marR="68580" marT="0" marB="0"/>
                </a:tc>
                <a:tc>
                  <a:txBody>
                    <a:bodyPr/>
                    <a:lstStyle/>
                    <a:p>
                      <a:pPr algn="just"/>
                      <a:r>
                        <a:rPr lang="en-GB" sz="1100" dirty="0">
                          <a:effectLst/>
                          <a:latin typeface="Times New Roman" panose="02020603050405020304" pitchFamily="18" charset="0"/>
                          <a:ea typeface="Calibri" panose="020F0502020204030204" pitchFamily="34" charset="0"/>
                          <a:cs typeface="Times New Roman" panose="02020603050405020304" pitchFamily="18" charset="0"/>
                        </a:rPr>
                        <a:t>Non-regression, </a:t>
                      </a:r>
                    </a:p>
                    <a:p>
                      <a:pPr algn="just"/>
                      <a:r>
                        <a:rPr lang="en-GB" sz="1100" dirty="0">
                          <a:effectLst/>
                          <a:latin typeface="Times New Roman" panose="02020603050405020304" pitchFamily="18" charset="0"/>
                          <a:ea typeface="Calibri" panose="020F0502020204030204" pitchFamily="34" charset="0"/>
                          <a:cs typeface="Times New Roman" panose="02020603050405020304" pitchFamily="18" charset="0"/>
                        </a:rPr>
                        <a:t>Corporate Social Responsibility, </a:t>
                      </a:r>
                    </a:p>
                    <a:p>
                      <a:pPr algn="just"/>
                      <a:r>
                        <a:rPr lang="en-GB" sz="1100" dirty="0">
                          <a:effectLst/>
                          <a:latin typeface="Times New Roman" panose="02020603050405020304" pitchFamily="18" charset="0"/>
                          <a:ea typeface="Calibri" panose="020F0502020204030204" pitchFamily="34" charset="0"/>
                          <a:cs typeface="Times New Roman" panose="02020603050405020304" pitchFamily="18" charset="0"/>
                        </a:rPr>
                        <a:t>Right to regulate for environment will not constitute expropriation.</a:t>
                      </a:r>
                    </a:p>
                  </a:txBody>
                  <a:tcPr marL="68580" marR="68580" marT="0" marB="0"/>
                </a:tc>
                <a:tc>
                  <a:txBody>
                    <a:bodyPr/>
                    <a:lstStyle/>
                    <a:p>
                      <a:pPr marL="171450" indent="-171450" algn="just">
                        <a:buFont typeface="Arial" panose="020B0604020202020204" pitchFamily="34" charset="0"/>
                        <a:buChar char="•"/>
                      </a:pPr>
                      <a:r>
                        <a:rPr lang="en-GB" sz="1100" kern="1200" dirty="0">
                          <a:solidFill>
                            <a:schemeClr val="dk1"/>
                          </a:solidFill>
                          <a:effectLst/>
                          <a:latin typeface="Times New Roman" panose="02020603050405020304" pitchFamily="18" charset="0"/>
                          <a:ea typeface="+mn-ea"/>
                          <a:cs typeface="Times New Roman" panose="02020603050405020304" pitchFamily="18" charset="0"/>
                        </a:rPr>
                        <a:t>Tribunal decided that although the State’s environmental measure did not breach the investment protection standards, it does not mean that the investor will be disentitled from claiming the payment of compensation.</a:t>
                      </a:r>
                      <a:r>
                        <a:rPr lang="en-GB" sz="1100" dirty="0">
                          <a:effectLst/>
                          <a:latin typeface="Times New Roman" panose="02020603050405020304" pitchFamily="18" charset="0"/>
                          <a:cs typeface="Times New Roman" panose="02020603050405020304" pitchFamily="18" charset="0"/>
                        </a:rPr>
                        <a:t>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247667"/>
                  </a:ext>
                </a:extLst>
              </a:tr>
            </a:tbl>
          </a:graphicData>
        </a:graphic>
      </p:graphicFrame>
    </p:spTree>
    <p:extLst>
      <p:ext uri="{BB962C8B-B14F-4D97-AF65-F5344CB8AC3E}">
        <p14:creationId xmlns:p14="http://schemas.microsoft.com/office/powerpoint/2010/main" val="145584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421B-9D62-FFF3-4746-6E0B17745612}"/>
              </a:ext>
            </a:extLst>
          </p:cNvPr>
          <p:cNvSpPr>
            <a:spLocks noGrp="1"/>
          </p:cNvSpPr>
          <p:nvPr>
            <p:ph type="title"/>
          </p:nvPr>
        </p:nvSpPr>
        <p:spPr>
          <a:xfrm>
            <a:off x="395316" y="691563"/>
            <a:ext cx="8423206" cy="583987"/>
          </a:xfrm>
          <a:ln>
            <a:solidFill>
              <a:schemeClr val="tx2"/>
            </a:solidFill>
          </a:ln>
        </p:spPr>
        <p:txBody>
          <a:bodyPr/>
          <a:lstStyle/>
          <a:p>
            <a:pPr algn="ctr"/>
            <a:r>
              <a:rPr lang="en-GB" b="1" dirty="0"/>
              <a:t>Findings</a:t>
            </a:r>
            <a:br>
              <a:rPr lang="en-GB" b="1" dirty="0"/>
            </a:br>
            <a:endParaRPr lang="en-GB" dirty="0"/>
          </a:p>
        </p:txBody>
      </p:sp>
      <p:sp>
        <p:nvSpPr>
          <p:cNvPr id="3" name="Content Placeholder 2">
            <a:extLst>
              <a:ext uri="{FF2B5EF4-FFF2-40B4-BE49-F238E27FC236}">
                <a16:creationId xmlns:a16="http://schemas.microsoft.com/office/drawing/2014/main" id="{7B880D26-5ABB-A523-D6D0-CCCA1BA3F0F1}"/>
              </a:ext>
            </a:extLst>
          </p:cNvPr>
          <p:cNvSpPr>
            <a:spLocks noGrp="1"/>
          </p:cNvSpPr>
          <p:nvPr>
            <p:ph idx="1"/>
          </p:nvPr>
        </p:nvSpPr>
        <p:spPr>
          <a:xfrm>
            <a:off x="395288" y="1275551"/>
            <a:ext cx="8424862" cy="3402436"/>
          </a:xfrm>
          <a:ln>
            <a:solidFill>
              <a:schemeClr val="tx2"/>
            </a:solidFill>
          </a:ln>
        </p:spPr>
        <p:txBody>
          <a:bodyPr/>
          <a:lstStyle/>
          <a:p>
            <a:pPr marL="0" indent="0">
              <a:buNone/>
            </a:pPr>
            <a:endParaRPr lang="en-GB" b="1" dirty="0"/>
          </a:p>
          <a:p>
            <a:pPr marL="342900" indent="-342900" algn="just">
              <a:buFont typeface="+mj-lt"/>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 existence of environmental commitment in the concerned IIA is immaterial to obtain the tribunal's decision 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favour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the State's regulatory power for environmental protection. </a:t>
            </a:r>
          </a:p>
          <a:p>
            <a:pPr marL="342900" indent="-342900" algn="just">
              <a:buFont typeface="+mj-lt"/>
              <a:buAutoNum type="arabicPeriod"/>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Tribunals assess the reasonableness of environmental measures through the lens of investment protection standards, not from the lens of environmental protection. </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35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75A0-4E64-6166-7436-D58ABCD17463}"/>
              </a:ext>
            </a:extLst>
          </p:cNvPr>
          <p:cNvSpPr>
            <a:spLocks noGrp="1"/>
          </p:cNvSpPr>
          <p:nvPr>
            <p:ph type="title"/>
          </p:nvPr>
        </p:nvSpPr>
        <p:spPr>
          <a:xfrm>
            <a:off x="395316" y="1005576"/>
            <a:ext cx="8423206" cy="528584"/>
          </a:xfrm>
        </p:spPr>
        <p:txBody>
          <a:bodyPr/>
          <a:lstStyle/>
          <a:p>
            <a:pPr algn="ctr"/>
            <a:r>
              <a:rPr lang="en-US" sz="2000" dirty="0"/>
              <a:t>Ronald Dworkin, </a:t>
            </a:r>
            <a:r>
              <a:rPr lang="en-US" sz="2000" i="1" dirty="0"/>
              <a:t>Taking Rights Seriously </a:t>
            </a:r>
            <a:r>
              <a:rPr lang="en-US" sz="2000" dirty="0"/>
              <a:t>(London: 1996)</a:t>
            </a:r>
          </a:p>
        </p:txBody>
      </p:sp>
      <p:sp>
        <p:nvSpPr>
          <p:cNvPr id="3" name="Content Placeholder 2">
            <a:extLst>
              <a:ext uri="{FF2B5EF4-FFF2-40B4-BE49-F238E27FC236}">
                <a16:creationId xmlns:a16="http://schemas.microsoft.com/office/drawing/2014/main" id="{B790F218-0DE1-051C-6398-C8A972641428}"/>
              </a:ext>
            </a:extLst>
          </p:cNvPr>
          <p:cNvSpPr>
            <a:spLocks noGrp="1"/>
          </p:cNvSpPr>
          <p:nvPr>
            <p:ph idx="1"/>
          </p:nvPr>
        </p:nvSpPr>
        <p:spPr>
          <a:xfrm>
            <a:off x="395288" y="1450428"/>
            <a:ext cx="8424862" cy="3454785"/>
          </a:xfrm>
        </p:spPr>
        <p:txBody>
          <a:bodyPr/>
          <a:lstStyle/>
          <a:p>
            <a:pPr marL="0" indent="0">
              <a:buNone/>
            </a:pPr>
            <a:r>
              <a:rPr lang="en-US" sz="1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Law= Rules, Principles, and Policies</a:t>
            </a:r>
          </a:p>
          <a:p>
            <a:r>
              <a:rPr lang="en-US" sz="1800" dirty="0">
                <a:solidFill>
                  <a:srgbClr val="2A2A2A"/>
                </a:solidFill>
                <a:latin typeface="Times New Roman" panose="02020603050405020304" pitchFamily="18" charset="0"/>
                <a:ea typeface="Calibri" panose="020F0502020204030204" pitchFamily="34" charset="0"/>
                <a:cs typeface="Times New Roman" panose="02020603050405020304" pitchFamily="18" charset="0"/>
              </a:rPr>
              <a:t>Law</a:t>
            </a:r>
            <a:r>
              <a:rPr lang="en-US" sz="18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 comprises various rules (for example, rules of international law), which set some </a:t>
            </a:r>
            <a:r>
              <a:rPr lang="en-U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standards</a:t>
            </a:r>
            <a:r>
              <a:rPr lang="en-US" sz="18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 to decide. </a:t>
            </a:r>
          </a:p>
          <a:p>
            <a:r>
              <a:rPr lang="en-US" sz="18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Principles and policies generally are not ‘rules’ although they set some </a:t>
            </a:r>
            <a:r>
              <a:rPr lang="en-U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standards</a:t>
            </a:r>
            <a:r>
              <a:rPr lang="en-US" sz="18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Achieving some policies (goals) could be framed as principles.</a:t>
            </a:r>
          </a:p>
          <a:p>
            <a:pPr marL="0" indent="0">
              <a:buNone/>
            </a:pPr>
            <a:r>
              <a:rPr lang="en-US" sz="18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GB"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Functions of rules and principles</a:t>
            </a: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Rule directly influences the decision-making process, and principle influences the decision by testing its </a:t>
            </a:r>
            <a:r>
              <a:rPr lang="en-GB"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justness, fairness and moral dimension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 rule cannot lead the tribunal to a particular decision if it contradicts a principle.</a:t>
            </a:r>
          </a:p>
          <a:p>
            <a:r>
              <a:rPr lang="en-GB" sz="1800" dirty="0">
                <a:latin typeface="Times New Roman" panose="02020603050405020304" pitchFamily="18" charset="0"/>
                <a:ea typeface="Calibri" panose="020F0502020204030204" pitchFamily="34" charset="0"/>
                <a:cs typeface="Times New Roman" panose="02020603050405020304" pitchFamily="18" charset="0"/>
              </a:rPr>
              <a:t>C</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ontradictory principles work towards the decision-making based on their relative weights.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03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84DF-814B-2BDE-C740-51C6E6D86910}"/>
              </a:ext>
            </a:extLst>
          </p:cNvPr>
          <p:cNvSpPr>
            <a:spLocks noGrp="1"/>
          </p:cNvSpPr>
          <p:nvPr>
            <p:ph type="title"/>
          </p:nvPr>
        </p:nvSpPr>
        <p:spPr>
          <a:xfrm>
            <a:off x="395316" y="565688"/>
            <a:ext cx="8423206" cy="495946"/>
          </a:xfrm>
        </p:spPr>
        <p:txBody>
          <a:bodyPr/>
          <a:lstStyle/>
          <a:p>
            <a:pPr algn="ctr"/>
            <a:r>
              <a:rPr lang="en-US" sz="2000" dirty="0">
                <a:solidFill>
                  <a:srgbClr val="C00000"/>
                </a:solidFill>
                <a:latin typeface="Times New Roman" panose="02020603050405020304" pitchFamily="18" charset="0"/>
                <a:cs typeface="Times New Roman" panose="02020603050405020304" pitchFamily="18" charset="0"/>
              </a:rPr>
              <a:t>Application of principles for environmental protection</a:t>
            </a:r>
          </a:p>
        </p:txBody>
      </p:sp>
      <p:sp>
        <p:nvSpPr>
          <p:cNvPr id="3" name="Content Placeholder 2">
            <a:extLst>
              <a:ext uri="{FF2B5EF4-FFF2-40B4-BE49-F238E27FC236}">
                <a16:creationId xmlns:a16="http://schemas.microsoft.com/office/drawing/2014/main" id="{655A82E7-BE38-86A1-466B-5B90AC44DCF0}"/>
              </a:ext>
            </a:extLst>
          </p:cNvPr>
          <p:cNvSpPr>
            <a:spLocks noGrp="1"/>
          </p:cNvSpPr>
          <p:nvPr>
            <p:ph idx="1"/>
          </p:nvPr>
        </p:nvSpPr>
        <p:spPr>
          <a:xfrm>
            <a:off x="395288" y="1001110"/>
            <a:ext cx="8424862" cy="4035973"/>
          </a:xfrm>
        </p:spPr>
        <p:txBody>
          <a:bodyPr/>
          <a:lstStyle/>
          <a:p>
            <a:pPr algn="just"/>
            <a:r>
              <a:rPr lang="en-US" sz="1800" b="1" dirty="0">
                <a:latin typeface="Times New Roman" panose="02020603050405020304" pitchFamily="18" charset="0"/>
                <a:cs typeface="Times New Roman" panose="02020603050405020304" pitchFamily="18" charset="0"/>
              </a:rPr>
              <a:t>NAFTA, Preamble: </a:t>
            </a:r>
            <a:r>
              <a:rPr lang="en-US" sz="1800" dirty="0">
                <a:latin typeface="Times New Roman" panose="02020603050405020304" pitchFamily="18" charset="0"/>
                <a:cs typeface="Times New Roman" panose="02020603050405020304" pitchFamily="18" charset="0"/>
              </a:rPr>
              <a:t>Parties agreed to </a:t>
            </a:r>
            <a:r>
              <a:rPr lang="en-US" sz="1800" i="1" dirty="0">
                <a:latin typeface="Times New Roman" panose="02020603050405020304" pitchFamily="18" charset="0"/>
                <a:cs typeface="Times New Roman" panose="02020603050405020304" pitchFamily="18" charset="0"/>
              </a:rPr>
              <a:t>UNDERTAKE</a:t>
            </a:r>
            <a:r>
              <a:rPr lang="en-US" sz="1800" dirty="0">
                <a:latin typeface="Times New Roman" panose="02020603050405020304" pitchFamily="18" charset="0"/>
                <a:cs typeface="Times New Roman" panose="02020603050405020304" pitchFamily="18" charset="0"/>
              </a:rPr>
              <a:t> everything </a:t>
            </a:r>
            <a:r>
              <a:rPr lang="en-GB" sz="1800" dirty="0">
                <a:effectLst/>
                <a:latin typeface="Times New Roman" panose="02020603050405020304" pitchFamily="18" charset="0"/>
                <a:cs typeface="Times New Roman" panose="02020603050405020304" pitchFamily="18" charset="0"/>
              </a:rPr>
              <a:t>in a manner consistent with environmental protection and conservation; </a:t>
            </a:r>
            <a:r>
              <a:rPr lang="en-GB" sz="1800" i="1" dirty="0">
                <a:effectLst/>
                <a:latin typeface="Times New Roman" panose="02020603050405020304" pitchFamily="18" charset="0"/>
                <a:cs typeface="Times New Roman" panose="02020603050405020304" pitchFamily="18" charset="0"/>
              </a:rPr>
              <a:t>PROMOTE </a:t>
            </a:r>
            <a:r>
              <a:rPr lang="en-GB" sz="1800" dirty="0">
                <a:effectLst/>
                <a:latin typeface="Times New Roman" panose="02020603050405020304" pitchFamily="18" charset="0"/>
                <a:cs typeface="Times New Roman" panose="02020603050405020304" pitchFamily="18" charset="0"/>
              </a:rPr>
              <a:t>sustainable development; </a:t>
            </a:r>
            <a:r>
              <a:rPr lang="en-GB" sz="1800" i="1" dirty="0">
                <a:effectLst/>
                <a:latin typeface="Times New Roman" panose="02020603050405020304" pitchFamily="18" charset="0"/>
                <a:cs typeface="Times New Roman" panose="02020603050405020304" pitchFamily="18" charset="0"/>
              </a:rPr>
              <a:t>STRENGTHEN </a:t>
            </a:r>
            <a:r>
              <a:rPr lang="en-GB" sz="1800" dirty="0">
                <a:effectLst/>
                <a:latin typeface="Times New Roman" panose="02020603050405020304" pitchFamily="18" charset="0"/>
                <a:cs typeface="Times New Roman" panose="02020603050405020304" pitchFamily="18" charset="0"/>
              </a:rPr>
              <a:t>the development and enforcement of environmental laws and regulations.</a:t>
            </a:r>
          </a:p>
          <a:p>
            <a:pPr algn="just"/>
            <a:endParaRPr lang="en-GB" sz="1800" dirty="0">
              <a:latin typeface="Times New Roman" panose="02020603050405020304" pitchFamily="18" charset="0"/>
              <a:cs typeface="Times New Roman" panose="02020603050405020304" pitchFamily="18" charset="0"/>
            </a:endParaRPr>
          </a:p>
          <a:p>
            <a:pPr algn="just"/>
            <a:r>
              <a:rPr lang="en-GB" sz="1800" b="1" dirty="0">
                <a:latin typeface="Times New Roman" panose="02020603050405020304" pitchFamily="18" charset="0"/>
                <a:cs typeface="Times New Roman" panose="02020603050405020304" pitchFamily="18" charset="0"/>
              </a:rPr>
              <a:t>Canada- Venezuela BIT: </a:t>
            </a:r>
            <a:r>
              <a:rPr lang="en-GB" sz="1800" dirty="0">
                <a:latin typeface="Times New Roman" panose="02020603050405020304" pitchFamily="18" charset="0"/>
                <a:cs typeface="Times New Roman" panose="02020603050405020304" pitchFamily="18" charset="0"/>
              </a:rPr>
              <a:t>‘…nothing in this Agreement shall be construed to prevent a Contracting Party from adopting or maintaining … environmental measures…’.</a:t>
            </a:r>
          </a:p>
          <a:p>
            <a:pPr algn="just"/>
            <a:endParaRPr lang="en-GB" sz="1800" dirty="0">
              <a:latin typeface="Times New Roman" panose="02020603050405020304" pitchFamily="18" charset="0"/>
              <a:cs typeface="Times New Roman" panose="02020603050405020304" pitchFamily="18" charset="0"/>
            </a:endParaRPr>
          </a:p>
          <a:p>
            <a:pPr algn="just"/>
            <a:r>
              <a:rPr lang="en-GB" sz="1800" b="1" dirty="0">
                <a:latin typeface="Times New Roman" panose="02020603050405020304" pitchFamily="18" charset="0"/>
                <a:cs typeface="Times New Roman" panose="02020603050405020304" pitchFamily="18" charset="0"/>
              </a:rPr>
              <a:t>Canada- Colombia FTA, Non-regression: </a:t>
            </a:r>
            <a:r>
              <a:rPr lang="en-GB" sz="1800" dirty="0">
                <a:effectLst/>
                <a:latin typeface="TimesNewRomanPSMT"/>
              </a:rPr>
              <a:t>The Parties recognize that it is inappropriate to encourage investment by relaxing domestic health, safety or environmental measures. </a:t>
            </a:r>
          </a:p>
          <a:p>
            <a:pPr marL="0" indent="0" algn="ctr">
              <a:buNone/>
            </a:pPr>
            <a:r>
              <a:rPr lang="en-GB" sz="1800" dirty="0">
                <a:latin typeface="TimesNewRomanPSMT"/>
              </a:rPr>
              <a:t>-----------------------------------------------------------------------------------</a:t>
            </a:r>
          </a:p>
          <a:p>
            <a:pPr algn="just"/>
            <a:r>
              <a:rPr lang="en-US" sz="1800" dirty="0">
                <a:effectLst/>
                <a:latin typeface="Times New Roman" panose="02020603050405020304" pitchFamily="18" charset="0"/>
                <a:ea typeface="Calibri" panose="020F0502020204030204" pitchFamily="34" charset="0"/>
              </a:rPr>
              <a:t>Article 31(1)(2), VCLT: Principles agreed in Preamble shall be applied in interpretation.</a:t>
            </a:r>
          </a:p>
          <a:p>
            <a:pPr marL="0" indent="0" algn="just">
              <a:buNone/>
            </a:pPr>
            <a:endParaRPr lang="en-US" sz="1800" dirty="0">
              <a:effectLst/>
              <a:latin typeface="Times New Roman" panose="02020603050405020304" pitchFamily="18" charset="0"/>
              <a:ea typeface="Calibri" panose="020F0502020204030204" pitchFamily="34" charset="0"/>
            </a:endParaRPr>
          </a:p>
          <a:p>
            <a:pPr algn="just"/>
            <a:r>
              <a:rPr lang="en-US" sz="1800" dirty="0">
                <a:latin typeface="Times New Roman" panose="02020603050405020304" pitchFamily="18" charset="0"/>
                <a:ea typeface="Calibri" panose="020F0502020204030204" pitchFamily="34" charset="0"/>
              </a:rPr>
              <a:t>Lastly, decision should be reached based on the relative weights of the principles (for example, legitimate expectation v. non-regression).</a:t>
            </a:r>
            <a:r>
              <a:rPr lang="en-US" sz="1800" dirty="0">
                <a:effectLst/>
                <a:latin typeface="Times New Roman" panose="02020603050405020304" pitchFamily="18" charset="0"/>
                <a:ea typeface="Calibri" panose="020F0502020204030204" pitchFamily="34" charset="0"/>
              </a:rPr>
              <a:t> </a:t>
            </a:r>
            <a:endParaRPr lang="en-GB" sz="1400" dirty="0"/>
          </a:p>
          <a:p>
            <a:pPr algn="just"/>
            <a:endParaRPr lang="en-GB" sz="1800" dirty="0">
              <a:latin typeface="Times New Roman" panose="02020603050405020304" pitchFamily="18" charset="0"/>
              <a:cs typeface="Times New Roman" panose="02020603050405020304" pitchFamily="18" charset="0"/>
            </a:endParaRPr>
          </a:p>
          <a:p>
            <a:pPr algn="just"/>
            <a:endParaRPr lang="en-GB" sz="1800" dirty="0">
              <a:latin typeface="Times New Roman" panose="02020603050405020304" pitchFamily="18" charset="0"/>
              <a:cs typeface="Times New Roman" panose="02020603050405020304" pitchFamily="18" charset="0"/>
            </a:endParaRPr>
          </a:p>
          <a:p>
            <a:pPr algn="just"/>
            <a:endParaRPr lang="en-GB" sz="1400" dirty="0"/>
          </a:p>
          <a:p>
            <a:pPr algn="just"/>
            <a:endParaRPr lang="en-GB" sz="1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4468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39552" y="357504"/>
            <a:ext cx="2304256" cy="1782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200" b="1">
                <a:solidFill>
                  <a:schemeClr val="tx2"/>
                </a:solidFill>
                <a:latin typeface="Arial" pitchFamily="-110" charset="0"/>
              </a:defRPr>
            </a:lvl6pPr>
            <a:lvl7pPr marL="914400" algn="l" rtl="0" eaLnBrk="1" fontAlgn="base" hangingPunct="1">
              <a:spcBef>
                <a:spcPct val="0"/>
              </a:spcBef>
              <a:spcAft>
                <a:spcPct val="0"/>
              </a:spcAft>
              <a:defRPr sz="2200" b="1">
                <a:solidFill>
                  <a:schemeClr val="tx2"/>
                </a:solidFill>
                <a:latin typeface="Arial" pitchFamily="-110" charset="0"/>
              </a:defRPr>
            </a:lvl7pPr>
            <a:lvl8pPr marL="1371600" algn="l" rtl="0" eaLnBrk="1" fontAlgn="base" hangingPunct="1">
              <a:spcBef>
                <a:spcPct val="0"/>
              </a:spcBef>
              <a:spcAft>
                <a:spcPct val="0"/>
              </a:spcAft>
              <a:defRPr sz="2200" b="1">
                <a:solidFill>
                  <a:schemeClr val="tx2"/>
                </a:solidFill>
                <a:latin typeface="Arial" pitchFamily="-110" charset="0"/>
              </a:defRPr>
            </a:lvl8pPr>
            <a:lvl9pPr marL="1828800" algn="l" rtl="0" eaLnBrk="1" fontAlgn="base" hangingPunct="1">
              <a:spcBef>
                <a:spcPct val="0"/>
              </a:spcBef>
              <a:spcAft>
                <a:spcPct val="0"/>
              </a:spcAft>
              <a:defRPr sz="2200" b="1">
                <a:solidFill>
                  <a:schemeClr val="tx2"/>
                </a:solidFill>
                <a:latin typeface="Arial" pitchFamily="-110" charset="0"/>
              </a:defRPr>
            </a:lvl9pPr>
          </a:lstStyle>
          <a:p>
            <a:r>
              <a:rPr lang="en-US" sz="1200" b="0">
                <a:solidFill>
                  <a:schemeClr val="bg1"/>
                </a:solidFill>
                <a:latin typeface="+mn-lt"/>
              </a:rPr>
              <a:t>The City Law School</a:t>
            </a:r>
          </a:p>
          <a:p>
            <a:r>
              <a:rPr lang="en-US" sz="1200" b="0">
                <a:solidFill>
                  <a:schemeClr val="bg1"/>
                </a:solidFill>
                <a:latin typeface="+mn-lt"/>
              </a:rPr>
              <a:t>Northampton Square Campus</a:t>
            </a:r>
          </a:p>
          <a:p>
            <a:r>
              <a:rPr lang="en-US" sz="1200" b="0">
                <a:solidFill>
                  <a:schemeClr val="bg1"/>
                </a:solidFill>
                <a:latin typeface="+mn-lt"/>
              </a:rPr>
              <a:t>City University London</a:t>
            </a:r>
          </a:p>
          <a:p>
            <a:r>
              <a:rPr lang="en-US" sz="1200" b="0">
                <a:solidFill>
                  <a:schemeClr val="bg1"/>
                </a:solidFill>
                <a:latin typeface="+mn-lt"/>
              </a:rPr>
              <a:t>Northampton Square</a:t>
            </a:r>
          </a:p>
          <a:p>
            <a:r>
              <a:rPr lang="en-US" sz="1200" b="0">
                <a:solidFill>
                  <a:schemeClr val="bg1"/>
                </a:solidFill>
                <a:latin typeface="+mn-lt"/>
              </a:rPr>
              <a:t>London</a:t>
            </a:r>
          </a:p>
          <a:p>
            <a:r>
              <a:rPr lang="en-US" sz="1200" b="0">
                <a:solidFill>
                  <a:schemeClr val="bg1"/>
                </a:solidFill>
                <a:latin typeface="+mn-lt"/>
              </a:rPr>
              <a:t>EC1V 0HB</a:t>
            </a:r>
          </a:p>
          <a:p>
            <a:pPr rtl="0"/>
            <a:endParaRPr lang="en-GB" sz="1200" b="0" i="0" u="none" strike="noStrike" kern="1200" baseline="0">
              <a:solidFill>
                <a:schemeClr val="bg1"/>
              </a:solidFill>
              <a:latin typeface="+mn-lt"/>
            </a:endParaRPr>
          </a:p>
          <a:p>
            <a:r>
              <a:rPr lang="en-GB" sz="1200" b="0" i="0" u="none" strike="noStrike" kern="1200" baseline="0">
                <a:solidFill>
                  <a:schemeClr val="bg1"/>
                </a:solidFill>
                <a:latin typeface="+mn-lt"/>
              </a:rPr>
              <a:t>T: +44 (0)20 7040 </a:t>
            </a:r>
            <a:r>
              <a:rPr lang="en-GB" sz="1200" b="0">
                <a:solidFill>
                  <a:schemeClr val="bg1"/>
                </a:solidFill>
                <a:latin typeface="+mn-lt"/>
              </a:rPr>
              <a:t>3309</a:t>
            </a:r>
          </a:p>
          <a:p>
            <a:r>
              <a:rPr lang="en-GB" sz="1200" b="0" i="0" u="none" strike="noStrike" kern="1200" baseline="0">
                <a:solidFill>
                  <a:schemeClr val="bg1"/>
                </a:solidFill>
                <a:latin typeface="+mn-lt"/>
              </a:rPr>
              <a:t>E:</a:t>
            </a:r>
            <a:r>
              <a:rPr lang="en-GB" sz="1200" b="0" i="0" u="none" strike="noStrike" kern="1200">
                <a:solidFill>
                  <a:schemeClr val="bg1"/>
                </a:solidFill>
                <a:latin typeface="+mn-lt"/>
              </a:rPr>
              <a:t> </a:t>
            </a:r>
            <a:r>
              <a:rPr lang="en-GB" sz="1200" b="0" i="0" u="none" strike="noStrike" kern="1200" err="1">
                <a:solidFill>
                  <a:schemeClr val="bg1"/>
                </a:solidFill>
                <a:latin typeface="+mn-lt"/>
              </a:rPr>
              <a:t>law@city.ac.uk</a:t>
            </a:r>
            <a:endParaRPr lang="en-GB" sz="1200" b="0" i="0" u="none" strike="noStrike" kern="1200">
              <a:solidFill>
                <a:schemeClr val="bg1"/>
              </a:solidFill>
              <a:latin typeface="+mn-lt"/>
            </a:endParaRPr>
          </a:p>
          <a:p>
            <a:endParaRPr lang="en-GB" sz="1200" b="0">
              <a:solidFill>
                <a:schemeClr val="bg1"/>
              </a:solidFill>
              <a:latin typeface="+mn-lt"/>
            </a:endParaRPr>
          </a:p>
          <a:p>
            <a:endParaRPr lang="en-GB" sz="1200" b="0"/>
          </a:p>
          <a:p>
            <a:endParaRPr lang="en-GB" sz="1200" b="0" i="0" u="none" strike="noStrike" kern="1200">
              <a:solidFill>
                <a:schemeClr val="bg1"/>
              </a:solidFill>
              <a:latin typeface="+mn-lt"/>
              <a:ea typeface="ＭＳ Ｐゴシック" pitchFamily="-65" charset="-128"/>
              <a:cs typeface="ＭＳ Ｐゴシック" pitchFamily="-65" charset="-128"/>
            </a:endParaRPr>
          </a:p>
        </p:txBody>
      </p:sp>
      <p:sp>
        <p:nvSpPr>
          <p:cNvPr id="2" name="TextBox 1">
            <a:extLst>
              <a:ext uri="{FF2B5EF4-FFF2-40B4-BE49-F238E27FC236}">
                <a16:creationId xmlns:a16="http://schemas.microsoft.com/office/drawing/2014/main" id="{453E6794-67BA-1B8A-6CDD-4AB0724676C6}"/>
              </a:ext>
            </a:extLst>
          </p:cNvPr>
          <p:cNvSpPr txBox="1"/>
          <p:nvPr/>
        </p:nvSpPr>
        <p:spPr>
          <a:xfrm>
            <a:off x="2510725" y="2495227"/>
            <a:ext cx="3797085" cy="369332"/>
          </a:xfrm>
          <a:prstGeom prst="rect">
            <a:avLst/>
          </a:prstGeom>
          <a:noFill/>
        </p:spPr>
        <p:txBody>
          <a:bodyPr wrap="square" rtlCol="0">
            <a:spAutoFit/>
          </a:bodyPr>
          <a:lstStyle/>
          <a:p>
            <a:r>
              <a:rPr lang="en-US" dirty="0">
                <a:solidFill>
                  <a:schemeClr val="bg1"/>
                </a:solidFill>
              </a:rPr>
              <a:t>Thanks for your patience hearing</a:t>
            </a:r>
          </a:p>
        </p:txBody>
      </p:sp>
    </p:spTree>
    <p:extLst>
      <p:ext uri="{BB962C8B-B14F-4D97-AF65-F5344CB8AC3E}">
        <p14:creationId xmlns:p14="http://schemas.microsoft.com/office/powerpoint/2010/main" val="1181966935"/>
      </p:ext>
    </p:extLst>
  </p:cSld>
  <p:clrMapOvr>
    <a:masterClrMapping/>
  </p:clrMapOvr>
</p:sld>
</file>

<file path=ppt/theme/theme1.xml><?xml version="1.0" encoding="utf-8"?>
<a:theme xmlns:a="http://schemas.openxmlformats.org/drawingml/2006/main" name="Grey master final Unlocked">
  <a:themeElements>
    <a:clrScheme name="Custom 5">
      <a:dk1>
        <a:srgbClr val="000000"/>
      </a:dk1>
      <a:lt1>
        <a:srgbClr val="FFFFFF"/>
      </a:lt1>
      <a:dk2>
        <a:srgbClr val="CC3333"/>
      </a:dk2>
      <a:lt2>
        <a:srgbClr val="999999"/>
      </a:lt2>
      <a:accent1>
        <a:srgbClr val="003366"/>
      </a:accent1>
      <a:accent2>
        <a:srgbClr val="4D2938"/>
      </a:accent2>
      <a:accent3>
        <a:srgbClr val="330066"/>
      </a:accent3>
      <a:accent4>
        <a:srgbClr val="006699"/>
      </a:accent4>
      <a:accent5>
        <a:srgbClr val="CCCC00"/>
      </a:accent5>
      <a:accent6>
        <a:srgbClr val="669933"/>
      </a:accent6>
      <a:hlink>
        <a:srgbClr val="CC6600"/>
      </a:hlink>
      <a:folHlink>
        <a:srgbClr val="9933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ty University London 1">
        <a:dk1>
          <a:srgbClr val="000000"/>
        </a:dk1>
        <a:lt1>
          <a:srgbClr val="FFFFFF"/>
        </a:lt1>
        <a:dk2>
          <a:srgbClr val="E31B2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1856</TotalTime>
  <Words>632</Words>
  <Application>Microsoft Macintosh PowerPoint</Application>
  <PresentationFormat>On-screen Show (16:9)</PresentationFormat>
  <Paragraphs>86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Lucida Grande</vt:lpstr>
      <vt:lpstr>Times New Roman</vt:lpstr>
      <vt:lpstr>TimesNewRomanPSMT</vt:lpstr>
      <vt:lpstr>Grey master final Unlocked</vt:lpstr>
      <vt:lpstr>Influence of Environmental Provisions in the Decision-Making Process of Investor-State Arbitration: Viewing through Dworkin’s Lens </vt:lpstr>
      <vt:lpstr>Post-1992 Rio Earth Summit </vt:lpstr>
      <vt:lpstr>Read the cases for finding the application of EPPs</vt:lpstr>
      <vt:lpstr>Reflections on the EPP’s application in investor-State arbitrations</vt:lpstr>
      <vt:lpstr>Findings </vt:lpstr>
      <vt:lpstr>Ronald Dworkin, Taking Rights Seriously (London: 1996)</vt:lpstr>
      <vt:lpstr>Application of principles for environmental protection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28pt</dc:title>
  <dc:creator>Venden, Lindsey</dc:creator>
  <cp:lastModifiedBy>Zulker Nayeen, Md</cp:lastModifiedBy>
  <cp:revision>6</cp:revision>
  <cp:lastPrinted>2016-07-11T15:10:59Z</cp:lastPrinted>
  <dcterms:created xsi:type="dcterms:W3CDTF">2013-10-15T13:03:53Z</dcterms:created>
  <dcterms:modified xsi:type="dcterms:W3CDTF">2023-11-08T12:12:14Z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2022-05-05T08:28:17Z</vt:lpwstr>
  </property>
  <property fmtid="{D5CDD505-2E9C-101B-9397-08002B2CF9AE}" pid="4" name="MSIP_Label_06c24981-b6df-48f8-949b-0896357b9b03_Method">
    <vt:lpwstr>Privileged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a5304eff-2ab9-4f90-b65e-cd49edc15d88</vt:lpwstr>
  </property>
  <property fmtid="{D5CDD505-2E9C-101B-9397-08002B2CF9AE}" pid="8" name="MSIP_Label_06c24981-b6df-48f8-949b-0896357b9b03_ContentBits">
    <vt:lpwstr>0</vt:lpwstr>
  </property>
</Properties>
</file>